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9" r:id="rId15"/>
    <p:sldId id="270" r:id="rId16"/>
    <p:sldId id="28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182" autoAdjust="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dětí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E7B-BCCB-545A77B5483F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E7B-BCCB-545A77B5483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43-4E7B-BCCB-545A77B5483F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43-4E7B-BCCB-545A77B5483F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A43-4E7B-BCCB-545A77B548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Osvojení</c:v>
                </c:pt>
                <c:pt idx="1">
                  <c:v>Pěstounská péče</c:v>
                </c:pt>
                <c:pt idx="2">
                  <c:v>Probíhá</c:v>
                </c:pt>
                <c:pt idx="3">
                  <c:v>Biologická rodina</c:v>
                </c:pt>
                <c:pt idx="4">
                  <c:v>Ústavní výchova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18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4-4AC0-9786-F97A49098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97923400920742"/>
          <c:y val="6.8303329951812874E-2"/>
          <c:w val="0.35702076599079247"/>
          <c:h val="0.8633931555491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počet dětí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12-42BC-97D7-B14A9F181E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12-42BC-97D7-B14A9F181E0F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12-42BC-97D7-B14A9F181E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0-6 měsíců</c:v>
                </c:pt>
                <c:pt idx="1">
                  <c:v>7-12 měsíců</c:v>
                </c:pt>
                <c:pt idx="2">
                  <c:v>nad rok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18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4-4AC0-9786-F97A49098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97923400920742"/>
          <c:y val="6.8303329951812874E-2"/>
          <c:w val="0.35702076599079247"/>
          <c:h val="0.86339315554914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A87B1-4263-418B-95F4-7979781A2CAA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D0CC4-E8AD-4E0E-9E86-79BE9ED9F9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4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Centrum pro rodinu Náruč, </a:t>
            </a:r>
            <a:r>
              <a:rPr lang="cs-CZ" dirty="0" err="1"/>
              <a:t>z.ú</a:t>
            </a:r>
            <a:r>
              <a:rPr lang="cs-CZ" dirty="0"/>
              <a:t>. vzniklo již v roce 2000 jako mateřské centrum.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současné době se Náruč skládá ze tří sekcí: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b="1" dirty="0"/>
              <a:t>Centrum podpory náhradní rodinné péče</a:t>
            </a:r>
          </a:p>
          <a:p>
            <a:pPr marL="0" indent="0">
              <a:buNone/>
            </a:pPr>
            <a:r>
              <a:rPr lang="cs-CZ" dirty="0"/>
              <a:t>	- Rodinné centrum (program pro rodiny s dětmi, přednášky, cvičení, kroužky) 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Miniškolka</a:t>
            </a:r>
            <a:r>
              <a:rPr lang="cs-CZ" dirty="0"/>
              <a:t> (pro děti od dvou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8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Máme pověření k výkonu sociálně právní ochrany dětí dle zákona </a:t>
            </a:r>
          </a:p>
          <a:p>
            <a:pPr marL="0" indent="0">
              <a:buNone/>
            </a:pPr>
            <a:r>
              <a:rPr lang="cs-CZ" dirty="0"/>
              <a:t>   č. 359/1999 Sb., ve znění pozdějších předpisů.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naše činnosti:</a:t>
            </a:r>
          </a:p>
          <a:p>
            <a:pPr lvl="1"/>
            <a:r>
              <a:rPr lang="cs-CZ" dirty="0"/>
              <a:t>Projekt „Dáváme rodinám šanci“</a:t>
            </a:r>
          </a:p>
          <a:p>
            <a:pPr lvl="1"/>
            <a:r>
              <a:rPr lang="cs-CZ" dirty="0"/>
              <a:t>Náborově edukační kampaně na vyhledávání náhradních rodin</a:t>
            </a:r>
          </a:p>
          <a:p>
            <a:pPr lvl="1"/>
            <a:r>
              <a:rPr lang="cs-CZ" b="1" dirty="0"/>
              <a:t>Doprovázení pěstounských rodin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54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Máme pověření k výkonu sociálně právní ochrany dětí dle zákona </a:t>
            </a:r>
          </a:p>
          <a:p>
            <a:pPr marL="0" indent="0">
              <a:buNone/>
            </a:pPr>
            <a:r>
              <a:rPr lang="cs-CZ" dirty="0"/>
              <a:t>   č. 359/1999 Sb., ve znění pozdějších předpisů.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naše činnosti:</a:t>
            </a:r>
          </a:p>
          <a:p>
            <a:pPr lvl="1"/>
            <a:r>
              <a:rPr lang="cs-CZ" dirty="0"/>
              <a:t>Projekt „Dáváme rodinám šanci“</a:t>
            </a:r>
          </a:p>
          <a:p>
            <a:pPr lvl="1"/>
            <a:r>
              <a:rPr lang="cs-CZ" dirty="0"/>
              <a:t>Náborově edukační kampaně na vyhledávání náhradních rodin</a:t>
            </a:r>
          </a:p>
          <a:p>
            <a:pPr lvl="1"/>
            <a:r>
              <a:rPr lang="cs-CZ" b="1" dirty="0"/>
              <a:t>Doprovázení pěstounských rodin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6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Projekt zahrnuje:</a:t>
            </a:r>
          </a:p>
          <a:p>
            <a:r>
              <a:rPr lang="cs-CZ" dirty="0"/>
              <a:t>psychologické poradenství pro rodiny s dětmi</a:t>
            </a:r>
          </a:p>
          <a:p>
            <a:r>
              <a:rPr lang="cs-CZ" dirty="0"/>
              <a:t>sociálně-právní poradenství</a:t>
            </a:r>
          </a:p>
          <a:p>
            <a:r>
              <a:rPr lang="cs-CZ" b="1" dirty="0"/>
              <a:t>osvětu „Znáš svá práva“</a:t>
            </a:r>
          </a:p>
          <a:p>
            <a:r>
              <a:rPr lang="cs-CZ" b="1" dirty="0"/>
              <a:t>vyhledávání náhradních rodin</a:t>
            </a:r>
          </a:p>
          <a:p>
            <a:r>
              <a:rPr lang="cs-CZ" dirty="0"/>
              <a:t>zajištění asistovaných kontaktů</a:t>
            </a:r>
          </a:p>
          <a:p>
            <a:r>
              <a:rPr lang="cs-CZ" dirty="0"/>
              <a:t>vedení případových konferencí</a:t>
            </a:r>
          </a:p>
          <a:p>
            <a:r>
              <a:rPr lang="cs-CZ" dirty="0"/>
              <a:t>vzdělávací aktivity</a:t>
            </a:r>
          </a:p>
          <a:p>
            <a:r>
              <a:rPr lang="cs-CZ" dirty="0"/>
              <a:t>aktivity pro biologické děti v pěstounských rodinách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7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Máme pověření k výkonu sociálně právní ochrany dětí dle zákona </a:t>
            </a:r>
          </a:p>
          <a:p>
            <a:pPr marL="0" indent="0">
              <a:buNone/>
            </a:pPr>
            <a:r>
              <a:rPr lang="cs-CZ" dirty="0"/>
              <a:t>   č. 359/1999 Sb., ve znění pozdějších předpisů.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Hlavní naše činnosti:</a:t>
            </a:r>
          </a:p>
          <a:p>
            <a:pPr lvl="1"/>
            <a:r>
              <a:rPr lang="cs-CZ" dirty="0"/>
              <a:t>Projekt „Dáváme rodinám šanci“</a:t>
            </a:r>
          </a:p>
          <a:p>
            <a:pPr lvl="1"/>
            <a:r>
              <a:rPr lang="cs-CZ" dirty="0"/>
              <a:t>Náborově edukační kampaně na vyhledávání náhradních rodin</a:t>
            </a:r>
          </a:p>
          <a:p>
            <a:pPr lvl="1"/>
            <a:r>
              <a:rPr lang="cs-CZ" b="1" dirty="0"/>
              <a:t>Doprovázení pěstounských rodin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58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Projekt zahrnuje:</a:t>
            </a:r>
          </a:p>
          <a:p>
            <a:r>
              <a:rPr lang="cs-CZ" dirty="0"/>
              <a:t>psychologické poradenství pro rodiny s dětmi</a:t>
            </a:r>
          </a:p>
          <a:p>
            <a:r>
              <a:rPr lang="cs-CZ" dirty="0"/>
              <a:t>sociálně-právní poradenství</a:t>
            </a:r>
          </a:p>
          <a:p>
            <a:r>
              <a:rPr lang="cs-CZ" b="1" dirty="0"/>
              <a:t>osvětu „Znáš svá práva“</a:t>
            </a:r>
          </a:p>
          <a:p>
            <a:r>
              <a:rPr lang="cs-CZ" b="1" dirty="0"/>
              <a:t>vyhledávání náhradních rodin</a:t>
            </a:r>
          </a:p>
          <a:p>
            <a:r>
              <a:rPr lang="cs-CZ" dirty="0"/>
              <a:t>zajištění asistovaných kontaktů</a:t>
            </a:r>
          </a:p>
          <a:p>
            <a:r>
              <a:rPr lang="cs-CZ" dirty="0"/>
              <a:t>vedení případových konferencí</a:t>
            </a:r>
          </a:p>
          <a:p>
            <a:r>
              <a:rPr lang="cs-CZ" dirty="0"/>
              <a:t>vzdělávací aktivity</a:t>
            </a:r>
          </a:p>
          <a:p>
            <a:r>
              <a:rPr lang="cs-CZ" dirty="0"/>
              <a:t>aktivity pro biologické děti v pěstounských rodinách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D0CC4-E8AD-4E0E-9E86-79BE9ED9F90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5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74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27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76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3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47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0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5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7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3D8F-CFB2-4B90-B130-18B98A23F1C7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5C50-7851-4E4E-9468-3A391037E5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2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7" y="1429985"/>
            <a:ext cx="10515600" cy="4071462"/>
          </a:xfrm>
        </p:spPr>
      </p:pic>
      <p:sp>
        <p:nvSpPr>
          <p:cNvPr id="2" name="TextovéPole 1"/>
          <p:cNvSpPr txBox="1"/>
          <p:nvPr/>
        </p:nvSpPr>
        <p:spPr>
          <a:xfrm>
            <a:off x="5337587" y="5501447"/>
            <a:ext cx="62664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Jitka Altmanová</a:t>
            </a:r>
            <a:endParaRPr lang="cs-CZ" sz="3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cs-CZ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vedoucí Centra podpory náhradní rodinné péče</a:t>
            </a:r>
          </a:p>
        </p:txBody>
      </p:sp>
    </p:spTree>
    <p:extLst>
      <p:ext uri="{BB962C8B-B14F-4D97-AF65-F5344CB8AC3E}">
        <p14:creationId xmlns:p14="http://schemas.microsoft.com/office/powerpoint/2010/main" val="219581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0" y="288306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err="1">
                <a:solidFill>
                  <a:srgbClr val="F68D1A"/>
                </a:solidFill>
                <a:latin typeface="Harlow Solid Italic" panose="04030604020F02020D02" pitchFamily="82" charset="0"/>
              </a:rPr>
              <a:t>pestounum</a:t>
            </a:r>
            <a:r>
              <a:rPr lang="cs-CZ" sz="6600" dirty="0">
                <a:solidFill>
                  <a:srgbClr val="F68D1A"/>
                </a:solidFill>
                <a:latin typeface="Harlow Solid Italic" panose="04030604020F02020D02" pitchFamily="82" charset="0"/>
              </a:rPr>
              <a:t> nabízíme:</a:t>
            </a:r>
          </a:p>
        </p:txBody>
      </p:sp>
      <p:sp>
        <p:nvSpPr>
          <p:cNvPr id="4" name="Ovál 3"/>
          <p:cNvSpPr/>
          <p:nvPr/>
        </p:nvSpPr>
        <p:spPr>
          <a:xfrm>
            <a:off x="-40005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02970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70510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92455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-40005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902970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70510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92455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-228600" y="85738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vzdělávání pěstounů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048000" y="82771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přímá práce v rodinách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62675" y="458384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entury Gothic" panose="020B0502020202020204" pitchFamily="34" charset="0"/>
              </a:rPr>
              <a:t>zajištění 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kontaktu 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s biologickou rodinou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334500" y="67272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tematická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klubová setkání pro pěstouny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-161925" y="521026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psychologické poradenství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943225" y="533372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supervize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29350" y="521026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odlehčovací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služby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334500" y="521026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doučování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pro děti</a:t>
            </a:r>
          </a:p>
        </p:txBody>
      </p:sp>
      <p:sp>
        <p:nvSpPr>
          <p:cNvPr id="14" name="Ovál 13"/>
          <p:cNvSpPr/>
          <p:nvPr/>
        </p:nvSpPr>
        <p:spPr>
          <a:xfrm>
            <a:off x="5333963" y="3084929"/>
            <a:ext cx="150125" cy="150125"/>
          </a:xfrm>
          <a:prstGeom prst="ellipse">
            <a:avLst/>
          </a:prstGeom>
          <a:noFill/>
          <a:ln w="76200">
            <a:solidFill>
              <a:srgbClr val="F68D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3211515" y="2963354"/>
            <a:ext cx="275303" cy="271699"/>
            <a:chOff x="3211515" y="2963354"/>
            <a:chExt cx="275303" cy="271699"/>
          </a:xfrm>
        </p:grpSpPr>
        <p:sp>
          <p:nvSpPr>
            <p:cNvPr id="23" name="Ovál 22"/>
            <p:cNvSpPr/>
            <p:nvPr/>
          </p:nvSpPr>
          <p:spPr>
            <a:xfrm>
              <a:off x="3274105" y="3084928"/>
              <a:ext cx="150125" cy="150125"/>
            </a:xfrm>
            <a:prstGeom prst="ellipse">
              <a:avLst/>
            </a:prstGeom>
            <a:noFill/>
            <a:ln w="76200">
              <a:solidFill>
                <a:srgbClr val="F68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3211515" y="2963354"/>
              <a:ext cx="275303" cy="19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1086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2169140" y="1783301"/>
            <a:ext cx="3402556" cy="340255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483" y="1803721"/>
            <a:ext cx="4165880" cy="261367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-239974" y="220621"/>
            <a:ext cx="124319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entury Gothic" panose="020B0502020202020204" pitchFamily="34" charset="0"/>
              </a:rPr>
              <a:t>Pěstounská péče na přechodnou dobu</a:t>
            </a:r>
            <a:br>
              <a:rPr lang="cs-CZ" b="1" dirty="0">
                <a:latin typeface="Century Gothic" panose="020B050202020202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období rok 2014 až 07/2017</a:t>
            </a:r>
            <a:endParaRPr lang="cs-CZ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559774"/>
            <a:ext cx="12192000" cy="1707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95534" y="5378640"/>
            <a:ext cx="1176437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1649105" y="5139804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418177" y="5156514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9882114" y="5146628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18314" y="4756404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321221" y="4756404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729723" y="4759576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03908" y="5764240"/>
            <a:ext cx="26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5 dětí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345973" y="5755741"/>
            <a:ext cx="26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9 dětí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809910" y="5764240"/>
            <a:ext cx="26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15 dětí</a:t>
            </a:r>
          </a:p>
        </p:txBody>
      </p:sp>
      <p:sp>
        <p:nvSpPr>
          <p:cNvPr id="22" name="Ovál 21"/>
          <p:cNvSpPr/>
          <p:nvPr/>
        </p:nvSpPr>
        <p:spPr>
          <a:xfrm>
            <a:off x="7343062" y="5156514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226487" y="4770947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2016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270858" y="5755741"/>
            <a:ext cx="262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12 dětí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27788" y="2838625"/>
            <a:ext cx="2791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Castellar" panose="020A0402060406010301" pitchFamily="18" charset="0"/>
              </a:rPr>
              <a:t>41</a:t>
            </a:r>
            <a:r>
              <a:rPr lang="cs-CZ" sz="6600" b="1" dirty="0">
                <a:latin typeface="Century Gothic" panose="020B0502020202020204" pitchFamily="34" charset="0"/>
              </a:rPr>
              <a:t> dětí</a:t>
            </a:r>
          </a:p>
        </p:txBody>
      </p:sp>
    </p:spTree>
    <p:extLst>
      <p:ext uri="{BB962C8B-B14F-4D97-AF65-F5344CB8AC3E}">
        <p14:creationId xmlns:p14="http://schemas.microsoft.com/office/powerpoint/2010/main" val="273957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06956" y="1292788"/>
            <a:ext cx="1251800" cy="1251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-239974" y="220621"/>
            <a:ext cx="124319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entury Gothic" panose="020B0502020202020204" pitchFamily="34" charset="0"/>
              </a:rPr>
              <a:t>Pěstounská péče na přechodnou dobu</a:t>
            </a:r>
            <a:br>
              <a:rPr lang="cs-CZ" b="1" dirty="0">
                <a:latin typeface="Century Gothic" panose="020B050202020202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období rok 2014 až 07/2017</a:t>
            </a:r>
            <a:endParaRPr lang="cs-CZ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453" y="1375635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Castellar" panose="020A0402060406010301" pitchFamily="18" charset="0"/>
              </a:rPr>
              <a:t>41</a:t>
            </a:r>
            <a:endParaRPr lang="cs-CZ" sz="6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898593898"/>
              </p:ext>
            </p:extLst>
          </p:nvPr>
        </p:nvGraphicFramePr>
        <p:xfrm>
          <a:off x="2505686" y="1292789"/>
          <a:ext cx="9686314" cy="551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445306" y="182919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8673906" y="278169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692956" y="373419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712006" y="468669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750106" y="5639198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5971" y="1364690"/>
            <a:ext cx="1742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Century Gothic" panose="020B0502020202020204" pitchFamily="34" charset="0"/>
              </a:rPr>
              <a:t>dětí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17428" y="2739592"/>
            <a:ext cx="290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* Počty dětí předaných do následné péče</a:t>
            </a: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06956" y="1292788"/>
            <a:ext cx="1251800" cy="1251800"/>
          </a:xfrm>
          <a:prstGeom prst="ellipse">
            <a:avLst/>
          </a:prstGeom>
          <a:solidFill>
            <a:srgbClr val="F68D1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-239974" y="220621"/>
            <a:ext cx="124319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entury Gothic" panose="020B0502020202020204" pitchFamily="34" charset="0"/>
              </a:rPr>
              <a:t>Pěstounská péče na přechodnou dobu</a:t>
            </a:r>
            <a:br>
              <a:rPr lang="cs-CZ" b="1" dirty="0">
                <a:latin typeface="Century Gothic" panose="020B0502020202020204" pitchFamily="34" charset="0"/>
              </a:rPr>
            </a:br>
            <a:r>
              <a:rPr lang="cs-CZ" sz="2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období rok 2014 až 07/2017</a:t>
            </a:r>
            <a:endParaRPr lang="cs-CZ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453" y="1375635"/>
            <a:ext cx="995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Castellar" panose="020A0402060406010301" pitchFamily="18" charset="0"/>
              </a:rPr>
              <a:t>41</a:t>
            </a:r>
            <a:endParaRPr lang="cs-CZ" sz="6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283733047"/>
              </p:ext>
            </p:extLst>
          </p:nvPr>
        </p:nvGraphicFramePr>
        <p:xfrm>
          <a:off x="2057400" y="1292789"/>
          <a:ext cx="10134600" cy="551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731056" y="217209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8750106" y="375324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750106" y="5315348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55971" y="1364690"/>
            <a:ext cx="17427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b="1" dirty="0">
                <a:latin typeface="Century Gothic" panose="020B0502020202020204" pitchFamily="34" charset="0"/>
              </a:rPr>
              <a:t>dětí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17428" y="2739592"/>
            <a:ext cx="2905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 Gothic" panose="020B0502020202020204" pitchFamily="34" charset="0"/>
              </a:rPr>
              <a:t>* Přehled věku dětí při odchodu z  pěstounské péče na přechodnou dobu do následné péče</a:t>
            </a:r>
          </a:p>
          <a:p>
            <a:endParaRPr lang="cs-CZ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5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0775"/>
            <a:ext cx="121920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příběh naší pěstounky </a:t>
            </a:r>
            <a:br>
              <a:rPr lang="cs-CZ" sz="6000" b="1" dirty="0">
                <a:latin typeface="Century Gothic" panose="020B0502020202020204" pitchFamily="34" charset="0"/>
              </a:rPr>
            </a:br>
            <a:r>
              <a:rPr lang="cs-CZ" sz="6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na přechodnou dobu</a:t>
            </a:r>
          </a:p>
        </p:txBody>
      </p:sp>
      <p:pic>
        <p:nvPicPr>
          <p:cNvPr id="2052" name="Picture 4" descr="Výsledek obrázku pro děti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492254"/>
            <a:ext cx="11128374" cy="31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2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r="1778"/>
          <a:stretch/>
        </p:blipFill>
        <p:spPr>
          <a:xfrm>
            <a:off x="7562851" y="-312754"/>
            <a:ext cx="4197802" cy="435318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r="1778"/>
          <a:stretch/>
        </p:blipFill>
        <p:spPr>
          <a:xfrm>
            <a:off x="7562851" y="2582846"/>
            <a:ext cx="4197802" cy="43531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entury Gothic" panose="020B0502020202020204" pitchFamily="34" charset="0"/>
              </a:rPr>
              <a:t>KONTAKTY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entury Gothic" panose="020B0502020202020204" pitchFamily="34" charset="0"/>
              </a:rPr>
              <a:t>Centrum pro rodinu Náruč, </a:t>
            </a:r>
            <a:r>
              <a:rPr lang="cs-CZ" b="1" dirty="0" err="1">
                <a:latin typeface="Century Gothic" panose="020B0502020202020204" pitchFamily="34" charset="0"/>
              </a:rPr>
              <a:t>z.ú</a:t>
            </a:r>
            <a:r>
              <a:rPr lang="cs-CZ" b="1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Skálova 540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Turnov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web: www.naruc.cz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Century Gothic" panose="020B0502020202020204" pitchFamily="34" charset="0"/>
              </a:rPr>
              <a:t>Jitka Altmanová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tel. 734 307 520 </a:t>
            </a:r>
          </a:p>
          <a:p>
            <a:pPr marL="0" indent="0">
              <a:buNone/>
            </a:pPr>
            <a:r>
              <a:rPr lang="cs-CZ" dirty="0">
                <a:latin typeface="Century Gothic" panose="020B0502020202020204" pitchFamily="34" charset="0"/>
              </a:rPr>
              <a:t>email: naruc.cppr@seznam.cz </a:t>
            </a:r>
          </a:p>
          <a:p>
            <a:pPr marL="0" indent="0">
              <a:buNone/>
            </a:pP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r="1778"/>
          <a:stretch/>
        </p:blipFill>
        <p:spPr>
          <a:xfrm>
            <a:off x="7562851" y="2087546"/>
            <a:ext cx="4197802" cy="4353182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" r="33861"/>
          <a:stretch/>
        </p:blipFill>
        <p:spPr>
          <a:xfrm>
            <a:off x="7562851" y="514350"/>
            <a:ext cx="4197802" cy="25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4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7" y="1429985"/>
            <a:ext cx="10515600" cy="4071462"/>
          </a:xfrm>
        </p:spPr>
      </p:pic>
      <p:sp>
        <p:nvSpPr>
          <p:cNvPr id="2" name="TextovéPole 1"/>
          <p:cNvSpPr txBox="1"/>
          <p:nvPr/>
        </p:nvSpPr>
        <p:spPr>
          <a:xfrm>
            <a:off x="1008017" y="5939597"/>
            <a:ext cx="1059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DĚKUJEME ZA POZORNOST</a:t>
            </a:r>
            <a:endParaRPr lang="cs-CZ" sz="2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3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/>
        </p:nvSpPr>
        <p:spPr>
          <a:xfrm>
            <a:off x="0" y="464024"/>
            <a:ext cx="12192000" cy="1951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-34119" y="3411940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3924869" y="3411941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870210" y="3411942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038234" y="5194734"/>
            <a:ext cx="339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latin typeface="Century Gothic" panose="020B0502020202020204" pitchFamily="34" charset="0"/>
              </a:rPr>
              <a:t>Miniškolka</a:t>
            </a:r>
            <a:endParaRPr lang="cs-CZ" sz="3200" b="1" dirty="0"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21389" y="5034226"/>
            <a:ext cx="3392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Century Gothic" panose="020B0502020202020204" pitchFamily="34" charset="0"/>
              </a:rPr>
              <a:t>Rodinné centrum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13996" y="4456071"/>
            <a:ext cx="339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Centrum podpory </a:t>
            </a:r>
            <a:b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</a:br>
            <a: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náhradní rodinné péče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95534" y="1282890"/>
            <a:ext cx="1176437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1649105" y="1044054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816220" y="1050878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882114" y="1050878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18314" y="660654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687703" y="661554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2007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9729723" y="663826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76901" y="1583812"/>
            <a:ext cx="26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ZALOŽENÍ</a:t>
            </a:r>
          </a:p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NÁRUČE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747422" y="1583811"/>
            <a:ext cx="26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</a:t>
            </a:r>
          </a:p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PĚSTOUNŮ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809910" y="1583811"/>
            <a:ext cx="262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LEGISLATIVNÍ </a:t>
            </a:r>
          </a:p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ÚPRAVA</a:t>
            </a:r>
          </a:p>
        </p:txBody>
      </p:sp>
      <p:sp>
        <p:nvSpPr>
          <p:cNvPr id="21" name="Ovál 20"/>
          <p:cNvSpPr/>
          <p:nvPr/>
        </p:nvSpPr>
        <p:spPr>
          <a:xfrm>
            <a:off x="5955652" y="1189685"/>
            <a:ext cx="200055" cy="200055"/>
          </a:xfrm>
          <a:prstGeom prst="ellipse">
            <a:avLst/>
          </a:prstGeom>
          <a:solidFill>
            <a:srgbClr val="F68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283269" y="2597315"/>
            <a:ext cx="3671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3 základní sekce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40749" y="22691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F68D1A"/>
                </a:solidFill>
                <a:latin typeface="Harlow Solid Italic" panose="04030604020F02020D02" pitchFamily="82" charset="0"/>
              </a:rPr>
              <a:t>Zásadní roky</a:t>
            </a:r>
          </a:p>
        </p:txBody>
      </p:sp>
      <p:sp>
        <p:nvSpPr>
          <p:cNvPr id="25" name="Ovál 24"/>
          <p:cNvSpPr/>
          <p:nvPr/>
        </p:nvSpPr>
        <p:spPr>
          <a:xfrm>
            <a:off x="90985" y="3548412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4049973" y="3548413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7995314" y="3548414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2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9974" y="-7979"/>
            <a:ext cx="12431974" cy="1325563"/>
          </a:xfrm>
        </p:spPr>
        <p:txBody>
          <a:bodyPr/>
          <a:lstStyle/>
          <a:p>
            <a:pPr algn="ctr"/>
            <a:r>
              <a:rPr lang="cs-CZ" b="1" dirty="0">
                <a:latin typeface="Century Gothic" panose="020B0502020202020204" pitchFamily="34" charset="0"/>
              </a:rPr>
              <a:t>Centrum podpory náhradní rodinné péče</a:t>
            </a:r>
          </a:p>
        </p:txBody>
      </p:sp>
      <p:sp>
        <p:nvSpPr>
          <p:cNvPr id="5" name="Ovál 4"/>
          <p:cNvSpPr/>
          <p:nvPr/>
        </p:nvSpPr>
        <p:spPr>
          <a:xfrm>
            <a:off x="-34119" y="3411940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924869" y="3411941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70210" y="3411942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472984" y="4782313"/>
            <a:ext cx="33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Doprovázení pěstounských rodin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3412" y="4662472"/>
            <a:ext cx="3392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Century Gothic" panose="020B0502020202020204" pitchFamily="34" charset="0"/>
              </a:rPr>
              <a:t>Projekt „Dáváme rodinám šanci“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35521" y="3923808"/>
            <a:ext cx="33926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Century Gothic" panose="020B0502020202020204" pitchFamily="34" charset="0"/>
              </a:rPr>
              <a:t>Náborově edukační kampaně na vyhledávání náhradních rodin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83269" y="2597315"/>
            <a:ext cx="3733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3 hlavní </a:t>
            </a:r>
            <a:r>
              <a:rPr lang="cs-CZ" sz="4400" dirty="0" err="1">
                <a:solidFill>
                  <a:srgbClr val="F68D1A"/>
                </a:solidFill>
                <a:latin typeface="Harlow Solid Italic" panose="04030604020F02020D02" pitchFamily="82" charset="0"/>
              </a:rPr>
              <a:t>cinnosti</a:t>
            </a:r>
            <a:endParaRPr lang="cs-CZ" sz="4400" dirty="0">
              <a:solidFill>
                <a:srgbClr val="F68D1A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90985" y="3548412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049973" y="3548413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995314" y="3548414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0" y="1121722"/>
            <a:ext cx="12192000" cy="1293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83269" y="1296271"/>
            <a:ext cx="11109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Century Gothic" panose="020B0502020202020204" pitchFamily="34" charset="0"/>
              </a:rPr>
              <a:t>Máme pověření k výkonu sociálně právní ochrany dětí dle zákona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č. 359/1999 Sb., ve znění pozdějších předpisů.</a:t>
            </a:r>
          </a:p>
          <a:p>
            <a:endParaRPr lang="cs-CZ" sz="2400" dirty="0">
              <a:latin typeface="Century Gothic" panose="020B050202020202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2233504" y="2597761"/>
            <a:ext cx="275303" cy="251847"/>
            <a:chOff x="2233504" y="2597761"/>
            <a:chExt cx="275303" cy="251847"/>
          </a:xfrm>
        </p:grpSpPr>
        <p:sp>
          <p:nvSpPr>
            <p:cNvPr id="21" name="Ovál 20"/>
            <p:cNvSpPr/>
            <p:nvPr/>
          </p:nvSpPr>
          <p:spPr>
            <a:xfrm>
              <a:off x="2300044" y="2735237"/>
              <a:ext cx="114371" cy="114371"/>
            </a:xfrm>
            <a:prstGeom prst="ellipse">
              <a:avLst/>
            </a:prstGeom>
            <a:noFill/>
            <a:ln w="57150">
              <a:solidFill>
                <a:srgbClr val="F68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2233504" y="2597761"/>
              <a:ext cx="275303" cy="19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3173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9974" y="-7979"/>
            <a:ext cx="12431974" cy="1325563"/>
          </a:xfrm>
        </p:spPr>
        <p:txBody>
          <a:bodyPr/>
          <a:lstStyle/>
          <a:p>
            <a:pPr algn="ctr"/>
            <a:r>
              <a:rPr lang="cs-CZ" b="1" dirty="0">
                <a:latin typeface="Century Gothic" panose="020B0502020202020204" pitchFamily="34" charset="0"/>
              </a:rPr>
              <a:t>Projekt „Dáváme rodinám šanci“ (DRŠ)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46862" y="6342418"/>
            <a:ext cx="339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Century Gothic" panose="020B0502020202020204" pitchFamily="34" charset="0"/>
              </a:rPr>
              <a:t>spokojené a šťastné děti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311969" y="2635415"/>
            <a:ext cx="3371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Cílem projektu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0" y="1121722"/>
            <a:ext cx="12192000" cy="1293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62" y="3437399"/>
            <a:ext cx="3436871" cy="27996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951" y="3404856"/>
            <a:ext cx="3032160" cy="2832240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274619" y="2635415"/>
            <a:ext cx="3294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Cílová skupina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380315" y="6342418"/>
            <a:ext cx="5540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entury Gothic" panose="020B0502020202020204" pitchFamily="34" charset="0"/>
              </a:rPr>
              <a:t>rodiny s dětmi v ohrožení či krizové situaci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0" y="190257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podmíněno spoluprací  s orgány sociálně právní ochrany dětí </a:t>
            </a:r>
          </a:p>
          <a:p>
            <a:pPr algn="ctr"/>
            <a:endParaRPr lang="cs-CZ" sz="2400" dirty="0">
              <a:latin typeface="Century Gothic" panose="020B0502020202020204" pitchFamily="34" charset="0"/>
            </a:endParaRPr>
          </a:p>
        </p:txBody>
      </p:sp>
      <p:cxnSp>
        <p:nvCxnSpPr>
          <p:cNvPr id="21" name="Přímá spojnice 20"/>
          <p:cNvCxnSpPr>
            <a:endCxn id="22" idx="6"/>
          </p:cNvCxnSpPr>
          <p:nvPr/>
        </p:nvCxnSpPr>
        <p:spPr>
          <a:xfrm>
            <a:off x="95534" y="1721040"/>
            <a:ext cx="203124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1649105" y="1482204"/>
            <a:ext cx="477671" cy="4776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1518314" y="1098804"/>
            <a:ext cx="12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2014</a:t>
            </a:r>
          </a:p>
        </p:txBody>
      </p:sp>
      <p:sp>
        <p:nvSpPr>
          <p:cNvPr id="24" name="Ovál 23"/>
          <p:cNvSpPr/>
          <p:nvPr/>
        </p:nvSpPr>
        <p:spPr>
          <a:xfrm>
            <a:off x="1783702" y="1627835"/>
            <a:ext cx="200055" cy="200055"/>
          </a:xfrm>
          <a:prstGeom prst="ellipse">
            <a:avLst/>
          </a:prstGeom>
          <a:solidFill>
            <a:srgbClr val="F68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>
            <a:stCxn id="24" idx="6"/>
          </p:cNvCxnSpPr>
          <p:nvPr/>
        </p:nvCxnSpPr>
        <p:spPr>
          <a:xfrm flipV="1">
            <a:off x="1983757" y="1721040"/>
            <a:ext cx="10028547" cy="6823"/>
          </a:xfrm>
          <a:prstGeom prst="line">
            <a:avLst/>
          </a:prstGeom>
          <a:ln w="19050">
            <a:solidFill>
              <a:srgbClr val="F68D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37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-40005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902970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70510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924550" y="-64770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-40005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902970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270510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5924550" y="3981450"/>
            <a:ext cx="3524250" cy="3524250"/>
          </a:xfrm>
          <a:prstGeom prst="ellipse">
            <a:avLst/>
          </a:prstGeom>
          <a:noFill/>
          <a:ln w="19050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0" y="2883065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>
                <a:solidFill>
                  <a:srgbClr val="F68D1A"/>
                </a:solidFill>
                <a:latin typeface="Harlow Solid Italic" panose="04030604020F02020D02" pitchFamily="82" charset="0"/>
              </a:rPr>
              <a:t>projekt </a:t>
            </a:r>
            <a:r>
              <a:rPr lang="cs-CZ" sz="6600" b="1" dirty="0">
                <a:latin typeface="Century Gothic" panose="020B0502020202020204" pitchFamily="34" charset="0"/>
              </a:rPr>
              <a:t>DRŠ</a:t>
            </a:r>
            <a:r>
              <a:rPr lang="cs-CZ" sz="6600" dirty="0">
                <a:solidFill>
                  <a:srgbClr val="F68D1A"/>
                </a:solidFill>
                <a:latin typeface="Harlow Solid Italic" panose="04030604020F02020D02" pitchFamily="82" charset="0"/>
              </a:rPr>
              <a:t> nabízí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161925" y="505923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psychologické poradenství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pro rodiny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s dětmi</a:t>
            </a:r>
          </a:p>
          <a:p>
            <a:pPr algn="ctr"/>
            <a:endParaRPr lang="cs-CZ" sz="2400" dirty="0">
              <a:latin typeface="Century Gothic" panose="020B0502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48000" y="82771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sociálně-právní poradenství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91250" y="82771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entury Gothic" panose="020B0502020202020204" pitchFamily="34" charset="0"/>
              </a:rPr>
              <a:t>osvětu </a:t>
            </a:r>
            <a:br>
              <a:rPr lang="cs-CZ" sz="2400" b="1" dirty="0">
                <a:latin typeface="Century Gothic" panose="020B0502020202020204" pitchFamily="34" charset="0"/>
              </a:rPr>
            </a:br>
            <a:r>
              <a:rPr lang="cs-CZ" sz="2400" b="1" dirty="0">
                <a:latin typeface="Century Gothic" panose="020B0502020202020204" pitchFamily="34" charset="0"/>
              </a:rPr>
              <a:t>„Znáš svá práva“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9334500" y="857389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latin typeface="Century Gothic" panose="020B0502020202020204" pitchFamily="34" charset="0"/>
              </a:rPr>
              <a:t>vyhledávání náhradních rodin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-171450" y="496671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zajištění asistovaných kontaktů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057525" y="496138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vedení případových konferencí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229350" y="521026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vzdělávací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aktivity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9334500" y="4840929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aktivity pro biologické děti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v pěstounských rodinách</a:t>
            </a:r>
          </a:p>
        </p:txBody>
      </p:sp>
    </p:spTree>
    <p:extLst>
      <p:ext uri="{BB962C8B-B14F-4D97-AF65-F5344CB8AC3E}">
        <p14:creationId xmlns:p14="http://schemas.microsoft.com/office/powerpoint/2010/main" val="173749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6880" y="-284986"/>
            <a:ext cx="3747426" cy="23511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259731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Hravou formou informujeme d</a:t>
            </a:r>
            <a:r>
              <a:rPr lang="cs-CZ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e</a:t>
            </a:r>
            <a:r>
              <a:rPr lang="pt-BR" sz="4400" dirty="0">
                <a:solidFill>
                  <a:srgbClr val="F68D1A"/>
                </a:solidFill>
                <a:latin typeface="Harlow Solid Italic" panose="04030604020F02020D02" pitchFamily="82" charset="0"/>
              </a:rPr>
              <a:t>ti o jejich právech.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1121722"/>
            <a:ext cx="12192000" cy="1293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3269" y="1296271"/>
            <a:ext cx="1110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Program realizujeme na základních školách prvního stupně a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pro děti z mateřských škol.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-239974" y="220621"/>
            <a:ext cx="124319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entury Gothic" panose="020B0502020202020204" pitchFamily="34" charset="0"/>
              </a:rPr>
              <a:t>Osvěta „Znáš svá práva“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9075" r="49966" b="1792"/>
          <a:stretch/>
        </p:blipFill>
        <p:spPr>
          <a:xfrm rot="195008">
            <a:off x="919096" y="3427768"/>
            <a:ext cx="2243566" cy="32171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t="6070" b="7455"/>
          <a:stretch/>
        </p:blipFill>
        <p:spPr>
          <a:xfrm rot="5400000">
            <a:off x="3007459" y="3946546"/>
            <a:ext cx="3339169" cy="217958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6666" r="2778" b="5926"/>
          <a:stretch/>
        </p:blipFill>
        <p:spPr>
          <a:xfrm rot="5400000">
            <a:off x="5763861" y="3877816"/>
            <a:ext cx="3350746" cy="23054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6496" r="3514" b="5325"/>
          <a:stretch/>
        </p:blipFill>
        <p:spPr>
          <a:xfrm rot="5400000">
            <a:off x="8531239" y="3896037"/>
            <a:ext cx="3329827" cy="2289947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7466530" y="2597315"/>
            <a:ext cx="275303" cy="251847"/>
            <a:chOff x="2233504" y="2597761"/>
            <a:chExt cx="275303" cy="251847"/>
          </a:xfrm>
        </p:grpSpPr>
        <p:sp>
          <p:nvSpPr>
            <p:cNvPr id="16" name="Ovál 15"/>
            <p:cNvSpPr/>
            <p:nvPr/>
          </p:nvSpPr>
          <p:spPr>
            <a:xfrm>
              <a:off x="2300044" y="2735237"/>
              <a:ext cx="114371" cy="114371"/>
            </a:xfrm>
            <a:prstGeom prst="ellipse">
              <a:avLst/>
            </a:prstGeom>
            <a:noFill/>
            <a:ln w="57150">
              <a:solidFill>
                <a:srgbClr val="F68D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2233504" y="2597761"/>
              <a:ext cx="275303" cy="196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71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5854" y="2127268"/>
            <a:ext cx="4165880" cy="26136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5801" y="5292796"/>
            <a:ext cx="1150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68D1A"/>
                </a:solidFill>
                <a:latin typeface="Century Gothic" panose="020B0502020202020204" pitchFamily="34" charset="0"/>
              </a:rPr>
              <a:t>nezávazná informační setkání pro zájemce o pěstounskou péči</a:t>
            </a:r>
            <a:endParaRPr lang="cs-CZ" sz="2400" dirty="0">
              <a:solidFill>
                <a:srgbClr val="F68D1A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F68D1A"/>
                </a:solidFill>
                <a:latin typeface="Century Gothic" panose="020B0502020202020204" pitchFamily="34" charset="0"/>
              </a:rPr>
              <a:t>prezentování na kulturních akcích města (např. Staročeské trhy)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1121722"/>
            <a:ext cx="12192000" cy="1293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3269" y="1296271"/>
            <a:ext cx="11109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Kampaň pod patronací Krajského úřadu Libereckého kraje </a:t>
            </a:r>
            <a:br>
              <a:rPr lang="cs-CZ" sz="2400" dirty="0">
                <a:latin typeface="Century Gothic" panose="020B0502020202020204" pitchFamily="34" charset="0"/>
              </a:rPr>
            </a:br>
            <a:r>
              <a:rPr lang="cs-CZ" sz="2400" dirty="0">
                <a:latin typeface="Century Gothic" panose="020B0502020202020204" pitchFamily="34" charset="0"/>
              </a:rPr>
              <a:t>Mít domov a rodinu  „Samozřejmost nebo vzácnost?“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-239974" y="220621"/>
            <a:ext cx="1243197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entury Gothic" panose="020B0502020202020204" pitchFamily="34" charset="0"/>
              </a:rPr>
              <a:t>Vyhledávání náhradních rodin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14" y="2590202"/>
            <a:ext cx="8758385" cy="23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73" y="0"/>
            <a:ext cx="9820275" cy="48047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62" y="4842832"/>
            <a:ext cx="9266896" cy="194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8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21722"/>
            <a:ext cx="12192000" cy="860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61698" y="2601644"/>
            <a:ext cx="3988275" cy="147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ál 3"/>
          <p:cNvSpPr/>
          <p:nvPr/>
        </p:nvSpPr>
        <p:spPr>
          <a:xfrm>
            <a:off x="3924869" y="1944279"/>
            <a:ext cx="1243362" cy="12433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39974" y="-7979"/>
            <a:ext cx="12431974" cy="1325563"/>
          </a:xfrm>
        </p:spPr>
        <p:txBody>
          <a:bodyPr/>
          <a:lstStyle/>
          <a:p>
            <a:pPr algn="ctr"/>
            <a:r>
              <a:rPr lang="cs-CZ" b="1" dirty="0">
                <a:latin typeface="Century Gothic" panose="020B0502020202020204" pitchFamily="34" charset="0"/>
              </a:rPr>
              <a:t>Centrum podpory náhradní rodinné péče</a:t>
            </a:r>
          </a:p>
        </p:txBody>
      </p:sp>
      <p:sp>
        <p:nvSpPr>
          <p:cNvPr id="5" name="Ovál 4"/>
          <p:cNvSpPr/>
          <p:nvPr/>
        </p:nvSpPr>
        <p:spPr>
          <a:xfrm>
            <a:off x="-34119" y="3411940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924869" y="3411941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7870210" y="3411942"/>
            <a:ext cx="4321790" cy="4321790"/>
          </a:xfrm>
          <a:prstGeom prst="ellipse">
            <a:avLst/>
          </a:prstGeom>
          <a:noFill/>
          <a:ln w="28575">
            <a:solidFill>
              <a:srgbClr val="F68D1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436591" y="4470592"/>
            <a:ext cx="339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Century Gothic" panose="020B0502020202020204" pitchFamily="34" charset="0"/>
              </a:rPr>
              <a:t>8 dohod </a:t>
            </a:r>
            <a:br>
              <a:rPr lang="pl-PL" sz="3200" b="1" dirty="0">
                <a:latin typeface="Century Gothic" panose="020B0502020202020204" pitchFamily="34" charset="0"/>
              </a:rPr>
            </a:br>
            <a:r>
              <a:rPr lang="pl-PL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s pěstouny </a:t>
            </a:r>
            <a:br>
              <a:rPr lang="pl-PL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</a:br>
            <a:r>
              <a:rPr lang="pl-PL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na přechodnou dobu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4314" y="4492721"/>
            <a:ext cx="339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Century Gothic" panose="020B0502020202020204" pitchFamily="34" charset="0"/>
              </a:rPr>
              <a:t>34 dohod </a:t>
            </a:r>
            <a: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příbuzenská pěstounská péče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12775" y="4492722"/>
            <a:ext cx="3392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Century Gothic" panose="020B0502020202020204" pitchFamily="34" charset="0"/>
              </a:rPr>
              <a:t>20 dohod </a:t>
            </a:r>
            <a:r>
              <a:rPr lang="cs-CZ" sz="3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dlouhodobá pěstounská péče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24869" y="1932485"/>
            <a:ext cx="4434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>
                <a:latin typeface="Castellar" panose="020A0402060406010301" pitchFamily="18" charset="0"/>
              </a:rPr>
              <a:t>62</a:t>
            </a:r>
            <a:r>
              <a:rPr lang="cs-CZ" sz="7200" b="1" dirty="0">
                <a:solidFill>
                  <a:srgbClr val="F68D1A"/>
                </a:solidFill>
                <a:latin typeface="Century Gothic" panose="020B0502020202020204" pitchFamily="34" charset="0"/>
              </a:rPr>
              <a:t> dohod</a:t>
            </a:r>
          </a:p>
        </p:txBody>
      </p:sp>
      <p:sp>
        <p:nvSpPr>
          <p:cNvPr id="12" name="Ovál 11"/>
          <p:cNvSpPr/>
          <p:nvPr/>
        </p:nvSpPr>
        <p:spPr>
          <a:xfrm>
            <a:off x="90985" y="3548412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049973" y="3548413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995314" y="3548414"/>
            <a:ext cx="4037463" cy="4037463"/>
          </a:xfrm>
          <a:prstGeom prst="ellipse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283269" y="1296271"/>
            <a:ext cx="1110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Century Gothic" panose="020B0502020202020204" pitchFamily="34" charset="0"/>
              </a:rPr>
              <a:t>Uzavírání dohod o výkonu pěstounské péče</a:t>
            </a:r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8296986" y="2601644"/>
            <a:ext cx="3988275" cy="14746"/>
          </a:xfrm>
          <a:prstGeom prst="line">
            <a:avLst/>
          </a:prstGeom>
          <a:ln w="19050">
            <a:solidFill>
              <a:srgbClr val="F68D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024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671</Words>
  <Application>Microsoft Office PowerPoint</Application>
  <PresentationFormat>Širokoúhlá obrazovka</PresentationFormat>
  <Paragraphs>152</Paragraphs>
  <Slides>16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Castellar</vt:lpstr>
      <vt:lpstr>Century Gothic</vt:lpstr>
      <vt:lpstr>Harlow Solid Italic</vt:lpstr>
      <vt:lpstr>Motiv Office</vt:lpstr>
      <vt:lpstr>Prezentace aplikace PowerPoint</vt:lpstr>
      <vt:lpstr>Prezentace aplikace PowerPoint</vt:lpstr>
      <vt:lpstr>Centrum podpory náhradní rodinné péče</vt:lpstr>
      <vt:lpstr>Projekt „Dáváme rodinám šanci“ (DRŠ)</vt:lpstr>
      <vt:lpstr>Prezentace aplikace PowerPoint</vt:lpstr>
      <vt:lpstr>Prezentace aplikace PowerPoint</vt:lpstr>
      <vt:lpstr>Prezentace aplikace PowerPoint</vt:lpstr>
      <vt:lpstr>Prezentace aplikace PowerPoint</vt:lpstr>
      <vt:lpstr>Centrum podpory náhradní rodinné péče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Náruč</dc:creator>
  <cp:lastModifiedBy>Tůmová Kamila</cp:lastModifiedBy>
  <cp:revision>39</cp:revision>
  <dcterms:created xsi:type="dcterms:W3CDTF">2017-09-08T14:35:47Z</dcterms:created>
  <dcterms:modified xsi:type="dcterms:W3CDTF">2024-03-15T06:37:11Z</dcterms:modified>
</cp:coreProperties>
</file>